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57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848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4029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098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3703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167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851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23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332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320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95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5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60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83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36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57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11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584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0D9FA-122C-4406-999F-2BFF33D11D38}" type="datetimeFigureOut">
              <a:rPr lang="ru-RU" smtClean="0"/>
              <a:t>27.04.2015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7DF6-4CA7-4EFA-AE8C-3524EF69E6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2910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0152" y="1212642"/>
            <a:ext cx="8693239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u="sng" dirty="0"/>
              <a:t>Тема 18: 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 smtClean="0"/>
          </a:p>
          <a:p>
            <a:pPr algn="ctr"/>
            <a:r>
              <a:rPr lang="ru-RU" sz="4400" dirty="0" smtClean="0"/>
              <a:t>Финансирование </a:t>
            </a:r>
            <a:r>
              <a:rPr lang="ru-RU" sz="4400" dirty="0"/>
              <a:t>расходов на здравоохранение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9528" y="2369712"/>
            <a:ext cx="2037317" cy="20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950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2332" y="3425780"/>
            <a:ext cx="2944969" cy="220872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2" y="1924748"/>
            <a:ext cx="11751121" cy="4656356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Число должностей среднего медперсонала </a:t>
            </a:r>
            <a:r>
              <a:rPr lang="ru-RU" dirty="0"/>
              <a:t>зависит от количества круглосуточных медицинских постов и числа должностей на один пост.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Количество постов </a:t>
            </a:r>
            <a:r>
              <a:rPr lang="ru-RU" dirty="0"/>
              <a:t>рассчитывается путем деления количества коек в отделении на норму обслуживания одной палатной медсестрой.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Число должностей на один пост </a:t>
            </a:r>
            <a:r>
              <a:rPr lang="ru-RU" dirty="0"/>
              <a:t>рассчитывается путем деления числа часов работы учреждения в год на число часов работы в год одной медсестры</a:t>
            </a:r>
            <a:r>
              <a:rPr lang="ru-RU" dirty="0" smtClean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Расходы больницы состоят из </a:t>
            </a:r>
            <a:r>
              <a:rPr lang="ru-RU" i="1" dirty="0"/>
              <a:t>текущих и капитальных расходов</a:t>
            </a:r>
            <a:r>
              <a:rPr lang="ru-RU" dirty="0"/>
              <a:t>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Текущие расходы </a:t>
            </a:r>
            <a:r>
              <a:rPr lang="ru-RU" dirty="0"/>
              <a:t>включают: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-закупки товаров и оплату услуг (статья 10);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-субсидии и текущие трансферты (статья 30).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течении планируемого года могут вводиться новые должности и на необходимо предусмотреть им ЗП, поэтому необходимо рассчитать ассигнования на вновь вводимые должности.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Основные </a:t>
            </a:r>
            <a:r>
              <a:rPr lang="ru-RU" sz="2800" b="1" u="sng" dirty="0"/>
              <a:t>показатели для определения объема расходов больницы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778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54" y="2673372"/>
            <a:ext cx="4111107" cy="273575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2744" y="2002022"/>
            <a:ext cx="11412941" cy="4855978"/>
          </a:xfrm>
        </p:spPr>
        <p:txBody>
          <a:bodyPr>
            <a:normAutofit fontScale="92500" lnSpcReduction="10000"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По подстатье </a:t>
            </a:r>
            <a:r>
              <a:rPr lang="ru-RU" b="1" dirty="0"/>
              <a:t>1 10 01 00 «Заработная плата рабочих и служащих» </a:t>
            </a:r>
            <a:r>
              <a:rPr lang="ru-RU" dirty="0"/>
              <a:t>планируются расходы на оплату труда работников большой организации, амбулаторно-поликлинической организации, организации скорой медицинской помощи. Они включают расходы на оплату труда работников</a:t>
            </a:r>
            <a:r>
              <a:rPr lang="ru-RU" dirty="0" smtClean="0"/>
              <a:t>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непосредственно оказывающих медпомощь больным;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вспомогательных подразделений;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административно-управленческих служб;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- хозяйственно-обслуживающего персонала.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600" u="sng" dirty="0" smtClean="0"/>
              <a:t>Расчет </a:t>
            </a:r>
            <a:r>
              <a:rPr lang="ru-RU" sz="2600" u="sng" dirty="0"/>
              <a:t>расходов на з/п работников производится: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по каждому виду оказания медпомощи;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по категориям работников: врачи; средние медицинские работники; младшие медицинские работники; провизоры, фармацевты и вспомогательные работники аптек; административно-управленческие работники; хозяйственно-обслуживающие и прочие работники;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по количеству должностей согласно штатному расписанию.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3. </a:t>
            </a:r>
            <a:r>
              <a:rPr lang="ru-RU" sz="2800" b="1" u="sng" dirty="0"/>
              <a:t>Планирование основного оклада штатных работников больницы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158494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078" y="3243247"/>
            <a:ext cx="4361645" cy="326702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2" y="1911870"/>
            <a:ext cx="11480665" cy="4946130"/>
          </a:xfrm>
        </p:spPr>
        <p:txBody>
          <a:bodyPr>
            <a:normAutofit fontScale="47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/>
              <a:t>Ежегодно по состоянию </a:t>
            </a:r>
            <a:r>
              <a:rPr lang="ru-RU" sz="4500" b="1" dirty="0"/>
              <a:t>на 1 января </a:t>
            </a:r>
            <a:r>
              <a:rPr lang="ru-RU" sz="4500" dirty="0"/>
              <a:t>до утверждения сметы расходов организация здравоохранения составляет список окладов по должностям работников каждого структурного подразделения. В списке окладов отражаются и вакантные должности. Для них оклады определяются исходя из </a:t>
            </a:r>
            <a:r>
              <a:rPr lang="ru-RU" sz="4500" dirty="0" err="1"/>
              <a:t>стажевой</a:t>
            </a:r>
            <a:r>
              <a:rPr lang="ru-RU" sz="4500" dirty="0"/>
              <a:t> группы </a:t>
            </a:r>
            <a:r>
              <a:rPr lang="ru-RU" sz="4500" i="1" dirty="0"/>
              <a:t>от 10 до 15 лет и второй квалификационной категории</a:t>
            </a:r>
            <a:r>
              <a:rPr lang="ru-RU" sz="4500" dirty="0" smtClean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/>
              <a:t>Путем сведения списков окладов структурных подразделений составляется список окладов по организации здравоохранения в целом. 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dirty="0"/>
              <a:t>В расходы по подстатье 1 10 01 00 «Заработная плата рабочих и служащих» включаются следующие </a:t>
            </a:r>
            <a:r>
              <a:rPr lang="ru-RU" sz="4500" dirty="0" smtClean="0"/>
              <a:t>элементы: основной </a:t>
            </a:r>
            <a:r>
              <a:rPr lang="ru-RU" sz="4500" dirty="0"/>
              <a:t>оклад гражданских </a:t>
            </a:r>
            <a:r>
              <a:rPr lang="ru-RU" sz="4500" dirty="0" smtClean="0"/>
              <a:t>служащих; надбавки </a:t>
            </a:r>
            <a:r>
              <a:rPr lang="ru-RU" sz="4500" dirty="0"/>
              <a:t>к з/п гражданских </a:t>
            </a:r>
            <a:r>
              <a:rPr lang="ru-RU" sz="4500" dirty="0" smtClean="0"/>
              <a:t>служащих; дополнительная </a:t>
            </a:r>
            <a:r>
              <a:rPr lang="ru-RU" sz="4500" dirty="0"/>
              <a:t>оплата гражданских </a:t>
            </a:r>
            <a:r>
              <a:rPr lang="ru-RU" sz="4500" dirty="0" smtClean="0"/>
              <a:t>служащих; оплата </a:t>
            </a:r>
            <a:r>
              <a:rPr lang="ru-RU" sz="4500" dirty="0"/>
              <a:t>труда внештатных </a:t>
            </a:r>
            <a:r>
              <a:rPr lang="ru-RU" sz="4500" dirty="0" smtClean="0"/>
              <a:t>сотрудников; прочие </a:t>
            </a:r>
            <a:r>
              <a:rPr lang="ru-RU" sz="4500" dirty="0"/>
              <a:t>денежные выплаты гражданским служащим.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500" b="1" dirty="0"/>
              <a:t>Месячный фонд з/п </a:t>
            </a:r>
            <a:r>
              <a:rPr lang="ru-RU" sz="4500" dirty="0"/>
              <a:t>рассчитывается как произведение числа должностей каждого структурного подразделения на среднемесячный оклад по списку окладов по должностям </a:t>
            </a:r>
            <a:r>
              <a:rPr lang="ru-RU" sz="4500" dirty="0" smtClean="0"/>
              <a:t>работников.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3. </a:t>
            </a:r>
            <a:r>
              <a:rPr lang="ru-RU" sz="2800" b="1" u="sng" dirty="0"/>
              <a:t>Планирование основного оклада штатных работников больницы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2158347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168" y="3532836"/>
            <a:ext cx="3810000" cy="28575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1" y="1963385"/>
            <a:ext cx="11454907" cy="4894615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Надбавки к ЗП гражданских служащих относятся к элементу 02.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Перечень надбавок </a:t>
            </a:r>
            <a:r>
              <a:rPr lang="ru-RU" dirty="0"/>
              <a:t>устанавливается Министерством труда и Министерством здравоохранения РБ.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Сумма расходов на выполнения надбавок </a:t>
            </a:r>
            <a:r>
              <a:rPr lang="ru-RU" dirty="0"/>
              <a:t>исчисляется в дополнительном расчете и включается в сводную ЗП.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За высокотехнические медицинские вмешательства врачам повышается тарифный оклад 250%, 1 категория – 200%.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Элемент расходов 1 10 01 02 «Надбавка к з/п гражданских служащих» включает следующие </a:t>
            </a:r>
            <a:r>
              <a:rPr lang="ru-RU" b="1" i="1" u="sng" dirty="0"/>
              <a:t>виды надбавок</a:t>
            </a:r>
            <a:r>
              <a:rPr lang="ru-RU" dirty="0"/>
              <a:t>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- за </a:t>
            </a:r>
            <a:r>
              <a:rPr lang="ru-RU" dirty="0"/>
              <a:t>продолжительность непрерывной работы в отдельных организациях, подразделений организаций и должностях</a:t>
            </a:r>
            <a:r>
              <a:rPr lang="ru-RU" dirty="0" smtClean="0"/>
              <a:t>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врачам общей практики, </a:t>
            </a:r>
            <a:r>
              <a:rPr lang="ru-RU" dirty="0" err="1"/>
              <a:t>главрачам</a:t>
            </a:r>
            <a:r>
              <a:rPr lang="ru-RU" dirty="0"/>
              <a:t>, выполняющим объем врачебной нагрузки врача общей практики, врачам-терапевтам участковым и врачам-педиатрам участковым, включая заведующих этими отделениями, средним медицинским работникам общей практики, медсестрам участковым;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4. </a:t>
            </a:r>
            <a:r>
              <a:rPr lang="ru-RU" sz="2800" b="1" u="sng" dirty="0"/>
              <a:t>Методика расчетов надбавок к ЗП работников больницы</a:t>
            </a:r>
            <a:endParaRPr lang="ru-RU" sz="2800" b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083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217" y="3309914"/>
            <a:ext cx="4670473" cy="334864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003" y="1950506"/>
            <a:ext cx="11230377" cy="5004086"/>
          </a:xfrm>
        </p:spPr>
        <p:txBody>
          <a:bodyPr>
            <a:normAutofit fontScale="925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- за классность – водителям транспортных средств;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- руководителям, специалистам и служащим -  за высокие профессиональные, творческие, производственные достижения в работе, сложность и напряженность труда, а также за выполнение особо важных работ;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- специалистам основных категорий, имеющие квалификационные категории;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- медицинским и фармацевтическим работникам, а также другим специалистам учреждений здравоохранения, принятым на работу на условиях контракта в учреждения и предприятия, расположенные в районах , подвергшихся радиоактивному загрязнению в результате аварии на ЧАЭС.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u="sng" dirty="0"/>
              <a:t>Расчет расходов на выплату надбавок работникам производится</a:t>
            </a:r>
            <a:r>
              <a:rPr lang="ru-RU" b="1" dirty="0"/>
              <a:t> </a:t>
            </a:r>
            <a:r>
              <a:rPr lang="ru-RU" dirty="0"/>
              <a:t>по каждому виду надбавок и по видам оказания медпомощи в разрезе структурных подразделений и должностей.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4. </a:t>
            </a:r>
            <a:r>
              <a:rPr lang="ru-RU" sz="2800" b="1" u="sng" dirty="0"/>
              <a:t>Методика расчетов надбавок к ЗП работников больницы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8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151" y="4188532"/>
            <a:ext cx="4343745" cy="24324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2" y="1911870"/>
            <a:ext cx="11377634" cy="455332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На установлении надбавок специалистам общей практики и участковой службы направляются дополнительно </a:t>
            </a:r>
            <a:r>
              <a:rPr lang="ru-RU" i="1" dirty="0"/>
              <a:t>40% планового фонда з/п </a:t>
            </a:r>
            <a:r>
              <a:rPr lang="ru-RU" dirty="0"/>
              <a:t>этих категорий работников. </a:t>
            </a:r>
            <a:r>
              <a:rPr lang="ru-RU" u="sng" dirty="0"/>
              <a:t>Данный фонд</a:t>
            </a:r>
            <a:r>
              <a:rPr lang="ru-RU" i="1" dirty="0"/>
              <a:t> </a:t>
            </a:r>
            <a:r>
              <a:rPr lang="ru-RU" dirty="0"/>
              <a:t>рассчитывается суммированием фонда з/п, исчисленного по основным окладам, надбавкам к з/п и дополнительным оплатам.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Предельные размеры надбавок руководителям, специалистам и служащим за высокие профессиональные, творческие, производственные достижения в работе, сложность и напряженность труда, а также за выполнение особо важных работ утверждаются </a:t>
            </a:r>
            <a:r>
              <a:rPr lang="ru-RU" b="1" dirty="0"/>
              <a:t>Министерства труда РБ.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4. </a:t>
            </a:r>
            <a:r>
              <a:rPr lang="ru-RU" sz="2800" b="1" u="sng" dirty="0"/>
              <a:t>Методика расчетов надбавок к ЗП работников больницы</a:t>
            </a:r>
            <a:endParaRPr lang="ru-RU" sz="2800" b="1" u="sng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36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994" y="4301007"/>
            <a:ext cx="3477296" cy="2318197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2" y="1584102"/>
            <a:ext cx="11442028" cy="5273898"/>
          </a:xfrm>
        </p:spPr>
        <p:txBody>
          <a:bodyPr>
            <a:normAutofit fontScale="85000" lnSpcReduction="1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u="sng" dirty="0"/>
              <a:t>Элемент расходов 1 10 01 03 «Дополнительная оплата гражданских служащих» используется при оплате труда: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по замещению работников, ушедших в отпуск, либо направленных на курсы повышения квалификации или переподготовку;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в государственные праздники и праздничные дни;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в ночное время;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по руководству производственной практикой студентов, врачами-стажерами;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молодых специалистов – в размере одной ставки 1-го тарифного разряда;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работников, для которых вводится рабочий день с разделением смены на отдельные части с перерывом, превышающим два часа;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- работников, занятых на работах во вредных и тяжелых условиях труда;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- оплата </a:t>
            </a:r>
            <a:r>
              <a:rPr lang="ru-RU" dirty="0"/>
              <a:t>труда внештатных </a:t>
            </a:r>
            <a:r>
              <a:rPr lang="ru-RU" dirty="0" smtClean="0"/>
              <a:t>работников.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Размер </a:t>
            </a:r>
            <a:r>
              <a:rPr lang="ru-RU" dirty="0"/>
              <a:t>доплаты за каждый час работы в ночное время определяется путем деления размера ставки первого разряда на среднемесячное количество часов и увеличения процентов по каждой конкретной должности (врач – 1,2; медсестра – 1,1; санитарки – </a:t>
            </a:r>
            <a:r>
              <a:rPr lang="ru-RU" dirty="0" smtClean="0"/>
              <a:t>0,5).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5. </a:t>
            </a:r>
            <a:r>
              <a:rPr lang="ru-RU" sz="2800" b="1" u="sng" dirty="0"/>
              <a:t>Методика расчетов дополнительной ЗП работникам больницы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1411361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63" y="3213966"/>
            <a:ext cx="5325863" cy="2999302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2" y="1854558"/>
            <a:ext cx="11230378" cy="3889420"/>
          </a:xfrm>
        </p:spPr>
        <p:txBody>
          <a:bodyPr>
            <a:noAutofit/>
          </a:bodyPr>
          <a:lstStyle/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К элементу 1 10 01 05 «Прочие денежные выплаты гражданским служащим» относятся виды оплаты труда, не включенные в элементы расходов 1 10 01 01 1 10 01 04, в частности: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- премия;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- материальная помощь;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- единовременное пособие работникам в соответствии с законодательством;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-индексация з/п в соответствии с законодательством;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- оплата отпуска в связи с обучением.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dirty="0"/>
              <a:t>Расчет расходов на премирование и оказание материальной помощи производится от планового фонда з/п (элементы расходов 1 10 01 01 – 1 10 01 03 без учета определенных надбавок).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u="sng" dirty="0"/>
              <a:t>За сложность и напряженность труда</a:t>
            </a:r>
            <a:r>
              <a:rPr lang="ru-RU" sz="2100" dirty="0"/>
              <a:t> = 10% от </a:t>
            </a:r>
            <a:r>
              <a:rPr lang="ru-RU" sz="2100" dirty="0" smtClean="0"/>
              <a:t>ФЗП; </a:t>
            </a:r>
            <a:r>
              <a:rPr lang="ru-RU" sz="2100" u="sng" dirty="0" smtClean="0"/>
              <a:t>Премии</a:t>
            </a:r>
            <a:r>
              <a:rPr lang="ru-RU" sz="2100" dirty="0" smtClean="0"/>
              <a:t> </a:t>
            </a:r>
            <a:r>
              <a:rPr lang="ru-RU" sz="2100" dirty="0"/>
              <a:t>– 10% от </a:t>
            </a:r>
            <a:r>
              <a:rPr lang="ru-RU" sz="2100" dirty="0" smtClean="0"/>
              <a:t>ФЗП; </a:t>
            </a:r>
            <a:r>
              <a:rPr lang="ru-RU" sz="2100" u="sng" dirty="0" smtClean="0"/>
              <a:t>Оказание </a:t>
            </a:r>
            <a:r>
              <a:rPr lang="ru-RU" sz="2100" u="sng" dirty="0"/>
              <a:t>материальной помощи</a:t>
            </a:r>
            <a:r>
              <a:rPr lang="ru-RU" sz="2100" dirty="0"/>
              <a:t> – 5%.</a:t>
            </a:r>
          </a:p>
          <a:p>
            <a:pPr marL="0" indent="0">
              <a:buNone/>
            </a:pPr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6. </a:t>
            </a:r>
            <a:r>
              <a:rPr lang="ru-RU" sz="2800" b="1" u="sng" dirty="0"/>
              <a:t>Планирование других расходов больницы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941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15284" y="2926080"/>
            <a:ext cx="10058400" cy="39319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29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6" y="2137892"/>
            <a:ext cx="9994006" cy="47201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1</a:t>
            </a:r>
            <a:r>
              <a:rPr lang="en-US" sz="2800" dirty="0" smtClean="0"/>
              <a:t>. </a:t>
            </a:r>
            <a:r>
              <a:rPr lang="ru-RU" sz="2800" dirty="0" smtClean="0"/>
              <a:t>Общая </a:t>
            </a:r>
            <a:r>
              <a:rPr lang="ru-RU" sz="2800" dirty="0"/>
              <a:t>характеристика учреждения здравоохранения</a:t>
            </a:r>
          </a:p>
          <a:p>
            <a:pPr marL="0" indent="0" algn="just">
              <a:buNone/>
            </a:pPr>
            <a:r>
              <a:rPr lang="ru-RU" sz="2800" dirty="0" smtClean="0"/>
              <a:t>2</a:t>
            </a:r>
            <a:r>
              <a:rPr lang="en-US" sz="2800" dirty="0" smtClean="0"/>
              <a:t>. </a:t>
            </a:r>
            <a:r>
              <a:rPr lang="ru-RU" sz="2800" dirty="0" smtClean="0"/>
              <a:t>Основные </a:t>
            </a:r>
            <a:r>
              <a:rPr lang="ru-RU" sz="2800" dirty="0"/>
              <a:t>показатели для определения объема расходов больницы</a:t>
            </a:r>
          </a:p>
          <a:p>
            <a:pPr marL="0" indent="0" algn="just">
              <a:buNone/>
            </a:pPr>
            <a:r>
              <a:rPr lang="ru-RU" sz="2800" dirty="0" smtClean="0"/>
              <a:t>3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/>
              <a:t>Планирование основного оклада штатных работников больницы</a:t>
            </a:r>
          </a:p>
          <a:p>
            <a:pPr marL="0" indent="0" algn="just">
              <a:buNone/>
            </a:pPr>
            <a:r>
              <a:rPr lang="ru-RU" sz="2800" dirty="0" smtClean="0"/>
              <a:t>4</a:t>
            </a:r>
            <a:r>
              <a:rPr lang="en-US" sz="2800" dirty="0" smtClean="0"/>
              <a:t>.</a:t>
            </a:r>
            <a:r>
              <a:rPr lang="ru-RU" sz="2800" dirty="0" smtClean="0"/>
              <a:t> </a:t>
            </a:r>
            <a:r>
              <a:rPr lang="ru-RU" sz="2800" dirty="0"/>
              <a:t>Методика расчетов надбавок </a:t>
            </a:r>
            <a:r>
              <a:rPr lang="ru-RU" sz="2800" dirty="0" smtClean="0"/>
              <a:t>к заработной плате </a:t>
            </a:r>
            <a:r>
              <a:rPr lang="ru-RU" sz="2800" dirty="0"/>
              <a:t>работников больницы</a:t>
            </a:r>
          </a:p>
          <a:p>
            <a:pPr marL="0" indent="0" algn="just">
              <a:buNone/>
            </a:pPr>
            <a:r>
              <a:rPr lang="ru-RU" sz="2800" dirty="0" smtClean="0"/>
              <a:t>5. </a:t>
            </a:r>
            <a:r>
              <a:rPr lang="ru-RU" sz="2800" dirty="0"/>
              <a:t>Методика расчетов дополнительной </a:t>
            </a:r>
            <a:r>
              <a:rPr lang="ru-RU" sz="2800" dirty="0" smtClean="0"/>
              <a:t>заработной платы </a:t>
            </a:r>
            <a:r>
              <a:rPr lang="ru-RU" sz="2800" dirty="0"/>
              <a:t>работникам больницы</a:t>
            </a:r>
          </a:p>
          <a:p>
            <a:pPr marL="0" indent="0" algn="just">
              <a:buNone/>
            </a:pPr>
            <a:r>
              <a:rPr lang="ru-RU" sz="2800" dirty="0" smtClean="0"/>
              <a:t>6. </a:t>
            </a:r>
            <a:r>
              <a:rPr lang="ru-RU" sz="2800" dirty="0"/>
              <a:t>Планирование других расходов больницы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9245" y="753228"/>
            <a:ext cx="9613861" cy="1080938"/>
          </a:xfrm>
        </p:spPr>
        <p:txBody>
          <a:bodyPr>
            <a:normAutofit/>
          </a:bodyPr>
          <a:lstStyle/>
          <a:p>
            <a:r>
              <a:rPr lang="ru-RU" sz="4400" b="1" u="sng" dirty="0" smtClean="0"/>
              <a:t>Вопросы для рассмотрения:</a:t>
            </a:r>
            <a:endParaRPr lang="ru-RU" sz="44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683" y="0"/>
            <a:ext cx="2037317" cy="20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145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2130811"/>
            <a:ext cx="11797048" cy="4630598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u="sng" dirty="0"/>
              <a:t>Здравоохранение</a:t>
            </a:r>
            <a:r>
              <a:rPr lang="ru-RU" dirty="0"/>
              <a:t> представляет собой систему государственных, общественных и медицинских мероприятий, направленных на сохранение и укрепление здоровья людей, профилактику и лечение заболеваний. Управление отраслью осуществляют </a:t>
            </a:r>
            <a:r>
              <a:rPr lang="ru-RU" i="1" dirty="0"/>
              <a:t>Министерство здравоохранения Республики Беларусь.</a:t>
            </a:r>
            <a:r>
              <a:rPr lang="ru-RU" dirty="0"/>
              <a:t> </a:t>
            </a:r>
            <a:endParaRPr lang="ru-RU" dirty="0" smtClean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u="sng" dirty="0"/>
              <a:t>Основные принципы государственной политики в области здравоохранения: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создание условий для сохранения, укрепления и восстановления здоровья населения;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обеспечение доступности медицинского обслуживания;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приоритетность мер профилактической направленности, развитие первичной медицинской помощи;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8941" y="753228"/>
            <a:ext cx="10075241" cy="882389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/>
              <a:t>1. Общая </a:t>
            </a:r>
            <a:r>
              <a:rPr lang="ru-RU" sz="2800" b="1" u="sng" dirty="0"/>
              <a:t>характеристика учреждения здравоохранения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4683" y="0"/>
            <a:ext cx="2037317" cy="203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211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6366" y="2034862"/>
            <a:ext cx="11436439" cy="4700789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приоритетность медицинского обслуживания таких категорий населения, как несовершеннолетние, женщины во время беременности и родов, инвалиды и ветераны;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формирование ответственного отношения населения к сохранению, укреплению и восстановлению собственного здоровья и здоровья окружающих;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ответственность республиканских органов гос. управления, иных гос. организаций, подчиненных Правительству РБ, местных исполнительных и распорядительных органов и других организаций за состояние здоровья населения;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- ответственность нанимателей за состояние здоровья работников.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18941" y="753228"/>
            <a:ext cx="10075241" cy="882389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/>
              <a:t>1. Общая </a:t>
            </a:r>
            <a:r>
              <a:rPr lang="ru-RU" sz="2800" b="1" u="sng" dirty="0"/>
              <a:t>характеристика учреждения здравоохранения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8553" y="-8585"/>
            <a:ext cx="2043448" cy="204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01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1771" y="0"/>
            <a:ext cx="2700229" cy="1796879"/>
          </a:xfrm>
          <a:prstGeom prst="rect">
            <a:avLst/>
          </a:prstGeom>
        </p:spPr>
      </p:pic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80305" y="373488"/>
            <a:ext cx="10075241" cy="914400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/>
              <a:t>1. Общая </a:t>
            </a:r>
            <a:r>
              <a:rPr lang="ru-RU" sz="2800" b="1" u="sng" dirty="0"/>
              <a:t>характеристика учреждения здравоохранения</a:t>
            </a:r>
            <a:endParaRPr lang="ru-RU" sz="2800" b="1" u="sng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86366" y="1595021"/>
            <a:ext cx="114235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u="sng" dirty="0"/>
              <a:t>Государственная система здравоохранения</a:t>
            </a:r>
            <a:r>
              <a:rPr lang="ru-RU" sz="2400" dirty="0"/>
              <a:t> основана на принципах социальной справедливости и всеобщего охвата населения бесплатной медицинской помощью, которая предоставляется в государственных учреждениях здравоохранения исходя из государственных минимальных социальных стандартов в области здравоохранения, утвержденных Советом Министров РБ. </a:t>
            </a:r>
            <a:r>
              <a:rPr lang="ru-RU" sz="2400" i="1" dirty="0"/>
              <a:t>Речь идет о следующих нормативах:  </a:t>
            </a:r>
          </a:p>
          <a:p>
            <a:pPr indent="457200" algn="just"/>
            <a:r>
              <a:rPr lang="ru-RU" sz="2400" dirty="0"/>
              <a:t>- бюджетной обеспеченности расходов на одного жителя в среднем по республике, а также по бюджетам в областей и г. Минска;</a:t>
            </a:r>
          </a:p>
          <a:p>
            <a:pPr indent="457200" algn="just"/>
            <a:r>
              <a:rPr lang="ru-RU" sz="2400" dirty="0"/>
              <a:t>- обеспеченности врачами общей практики, участковыми терапевтами и педиатрами – 1 врач на 1,3 тыс. жителей;</a:t>
            </a:r>
          </a:p>
          <a:p>
            <a:pPr indent="457200" algn="just"/>
            <a:r>
              <a:rPr lang="ru-RU" sz="2400" dirty="0"/>
              <a:t>- обеспеченности койками  - 9 коек на 1 тыс. жителей;</a:t>
            </a:r>
          </a:p>
          <a:p>
            <a:pPr indent="457200" algn="just"/>
            <a:r>
              <a:rPr lang="ru-RU" sz="2400" dirty="0"/>
              <a:t>- обеспеченности аптеками – 1 аптека на 8 тыс. жителей;</a:t>
            </a:r>
          </a:p>
          <a:p>
            <a:pPr indent="457200" algn="just"/>
            <a:r>
              <a:rPr lang="ru-RU" sz="2400" dirty="0"/>
              <a:t>- бригадами медицинской скорой помощи – 1 бригада на 12,5 тыс. жителей.</a:t>
            </a:r>
          </a:p>
        </p:txBody>
      </p:sp>
    </p:spTree>
    <p:extLst>
      <p:ext uri="{BB962C8B-B14F-4D97-AF65-F5344CB8AC3E}">
        <p14:creationId xmlns:p14="http://schemas.microsoft.com/office/powerpoint/2010/main" val="21142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228" y="1989143"/>
            <a:ext cx="11400062" cy="4334384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/>
              <a:t>Смета расходов больницы </a:t>
            </a:r>
            <a:r>
              <a:rPr lang="ru-RU" dirty="0"/>
              <a:t>составляется на календарный год. </a:t>
            </a:r>
            <a:r>
              <a:rPr lang="ru-RU" u="sng" dirty="0"/>
              <a:t>В ней отражаются</a:t>
            </a:r>
            <a:r>
              <a:rPr lang="ru-RU" dirty="0"/>
              <a:t> все расходы  на стационар и другие структурные подразделения. В смету включаются только расходы, необходимость которых обусловлена характером деятельности данной больницы.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Утверждение сметы расходов производится в разрезе статей бюджетной классификации расходов и оформляется подписью. 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u="sng" dirty="0"/>
              <a:t>При рассмотрении и утверждении сметы больницы</a:t>
            </a:r>
            <a:r>
              <a:rPr lang="ru-RU" dirty="0"/>
              <a:t> должна тщательно проверяться законность и правильность включенных в смету расходов.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71228" y="721218"/>
            <a:ext cx="10075241" cy="914400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/>
              <a:t>1. Общая </a:t>
            </a:r>
            <a:r>
              <a:rPr lang="ru-RU" sz="2800" b="1" u="sng" dirty="0"/>
              <a:t>характеристика учреждения здравоохранения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6340" y="5318974"/>
            <a:ext cx="2219749" cy="15390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589" y="619442"/>
            <a:ext cx="1821411" cy="136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7275" y="3554569"/>
            <a:ext cx="4867046" cy="314003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1" y="1873234"/>
            <a:ext cx="11545059" cy="4984766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u="sng" dirty="0"/>
              <a:t>Ассигнования</a:t>
            </a:r>
            <a:r>
              <a:rPr lang="ru-RU" dirty="0"/>
              <a:t>, предусмотренные в смете, </a:t>
            </a:r>
            <a:r>
              <a:rPr lang="ru-RU" u="sng" dirty="0"/>
              <a:t>должны быть обоснованы </a:t>
            </a:r>
            <a:r>
              <a:rPr lang="ru-RU" dirty="0"/>
              <a:t>расчетами по отдельным видам расходов в каждой статье сметы. Расчеты к смете составляются больницей исходя из производственных показателей и в соответствии с действующим законодательством в части расходования средств на выплату заработной платы. </a:t>
            </a:r>
            <a:r>
              <a:rPr lang="ru-RU" u="sng" dirty="0"/>
              <a:t>Необходимо также соблюдать </a:t>
            </a:r>
            <a:r>
              <a:rPr lang="ru-RU" dirty="0"/>
              <a:t>установленные нормы расходов по отдельным видам затрат, действующие цены и тарифы.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Расчетными единицами для определения расходов на содержание больниц является </a:t>
            </a:r>
            <a:r>
              <a:rPr lang="ru-RU" i="1" u="sng" dirty="0"/>
              <a:t>койка и штатная численность персонала</a:t>
            </a:r>
            <a:r>
              <a:rPr lang="ru-RU" dirty="0" smtClean="0"/>
              <a:t>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/>
              <a:t>При составлении сметы больниц важное значение имеет </a:t>
            </a:r>
            <a:r>
              <a:rPr lang="ru-RU" i="1" dirty="0"/>
              <a:t>правильное определение числа коек на начало планируемого период</a:t>
            </a:r>
            <a:r>
              <a:rPr lang="ru-RU" dirty="0"/>
              <a:t>а, исходя из фактического их наличия на последнюю отчетную дату и учета возможности развертывания коек в оставшийся период времени до конца года.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Основные </a:t>
            </a:r>
            <a:r>
              <a:rPr lang="ru-RU" sz="2800" b="1" u="sng" dirty="0"/>
              <a:t>показатели для определения объема расходов больницы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27321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9262" y="1983346"/>
            <a:ext cx="11506423" cy="5009882"/>
          </a:xfrm>
        </p:spPr>
        <p:txBody>
          <a:bodyPr>
            <a:normAutofit/>
          </a:bodyPr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i="1" dirty="0"/>
              <a:t>Для определения расходов на содержание больницы </a:t>
            </a:r>
            <a:r>
              <a:rPr lang="ru-RU" dirty="0"/>
              <a:t>исчисляется среднегодовое число коек, которое устанавливается в зависимости от сроков развертывания новых коек, путем прибавления к переходящему числу коек на начало планируемого года среднегодового их прироста. 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Среднегодовое количество коек (числа должностей) зависит от их количества на начало планируемого года, предполагаемого прироста (выбытия) и рассчитывается по формуле: </a:t>
            </a:r>
            <a:endParaRPr lang="ru-RU" dirty="0" smtClean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                              </a:t>
            </a:r>
            <a:r>
              <a:rPr lang="ru-RU" b="1" dirty="0"/>
              <a:t>КСР=К1+(К2-К1) n /12  </a:t>
            </a:r>
            <a:r>
              <a:rPr lang="ru-RU" dirty="0" smtClean="0"/>
              <a:t>,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где КСР – среднегодовое количество коек (число должностей);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К1 – число коек на начало года;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/>
              <a:t>К2 – число коек на конец года.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Основные </a:t>
            </a:r>
            <a:r>
              <a:rPr lang="ru-RU" sz="2800" b="1" u="sng" dirty="0"/>
              <a:t>показатели для определения объема расходов больницы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330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564" y="3702317"/>
            <a:ext cx="4058253" cy="3039773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1227" y="2040657"/>
            <a:ext cx="11322790" cy="4978329"/>
          </a:xfrm>
        </p:spPr>
        <p:txBody>
          <a:bodyPr>
            <a:normAutofit fontScale="92500" lnSpcReduction="20000"/>
          </a:bodyPr>
          <a:lstStyle/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u="sng" dirty="0"/>
              <a:t>Для исчисления расходов</a:t>
            </a:r>
            <a:r>
              <a:rPr lang="ru-RU" sz="2600" dirty="0"/>
              <a:t> на питание больных и приобретение медикаментов необходимо установить число дней функционирования одной койки в году и на основании этого – </a:t>
            </a:r>
            <a:r>
              <a:rPr lang="ru-RU" sz="2600" i="1" dirty="0"/>
              <a:t>общее количество койко-дней в больнице путем умножения среднегодового количества коек на число функционирования одной койки в году</a:t>
            </a:r>
            <a:r>
              <a:rPr lang="ru-RU" sz="2600" dirty="0"/>
              <a:t>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dirty="0"/>
              <a:t>Число дней функционирования одной койки в году по каждому профилю коек различно и должно определяться с учетом статистических отчетных данных и плана мероприятий по эффективному использованию коечного фонда.</a:t>
            </a:r>
          </a:p>
          <a:p>
            <a:pPr marL="0" indent="45720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600" u="sng" dirty="0"/>
              <a:t>Число должностей медицинского персонала</a:t>
            </a:r>
            <a:r>
              <a:rPr lang="ru-RU" sz="2600" dirty="0"/>
              <a:t> планируется в соответствии со штатным расписанием. </a:t>
            </a:r>
            <a:r>
              <a:rPr lang="ru-RU" sz="2600" u="sng" dirty="0"/>
              <a:t>Врачебные должности</a:t>
            </a:r>
            <a:r>
              <a:rPr lang="ru-RU" sz="2600" dirty="0"/>
              <a:t> планируются на основе действующих норм обслуживания, определяющих количество коек на одну врачебную должность, например, одна должность врача-терапевта на 20-25 коек.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9262" y="675955"/>
            <a:ext cx="10315977" cy="908147"/>
          </a:xfrm>
        </p:spPr>
        <p:txBody>
          <a:bodyPr>
            <a:noAutofit/>
          </a:bodyPr>
          <a:lstStyle/>
          <a:p>
            <a:r>
              <a:rPr lang="ru-RU" sz="2800" b="1" u="sng" dirty="0" smtClean="0"/>
              <a:t>2. Основные </a:t>
            </a:r>
            <a:r>
              <a:rPr lang="ru-RU" sz="2800" b="1" u="sng" dirty="0"/>
              <a:t>показатели для определения объема расходов больницы</a:t>
            </a:r>
            <a:endParaRPr lang="ru-RU" sz="2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3600" y="623938"/>
            <a:ext cx="2438400" cy="1359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680784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FE7F72-1432-4B63-B6D5-728A2DA77C1E}"/>
</file>

<file path=customXml/itemProps2.xml><?xml version="1.0" encoding="utf-8"?>
<ds:datastoreItem xmlns:ds="http://schemas.openxmlformats.org/officeDocument/2006/customXml" ds:itemID="{A3CA6659-FCA8-4706-B5AD-8F48ACB05CAE}"/>
</file>

<file path=customXml/itemProps3.xml><?xml version="1.0" encoding="utf-8"?>
<ds:datastoreItem xmlns:ds="http://schemas.openxmlformats.org/officeDocument/2006/customXml" ds:itemID="{44D6A690-F2AF-4F28-8466-D5DE93630D8C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324</TotalTime>
  <Words>1746</Words>
  <Application>Microsoft Office PowerPoint</Application>
  <PresentationFormat>Широкоэкранный</PresentationFormat>
  <Paragraphs>110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Берлин</vt:lpstr>
      <vt:lpstr>Презентация PowerPoint</vt:lpstr>
      <vt:lpstr>Вопросы для рассмотрения:</vt:lpstr>
      <vt:lpstr>1. Общая характеристика учреждения здравоохранения</vt:lpstr>
      <vt:lpstr>1. Общая характеристика учреждения здравоохранения</vt:lpstr>
      <vt:lpstr>1. Общая характеристика учреждения здравоохранения</vt:lpstr>
      <vt:lpstr>1. Общая характеристика учреждения здравоохранения</vt:lpstr>
      <vt:lpstr>2. Основные показатели для определения объема расходов больницы</vt:lpstr>
      <vt:lpstr>2. Основные показатели для определения объема расходов больницы</vt:lpstr>
      <vt:lpstr>2. Основные показатели для определения объема расходов больницы</vt:lpstr>
      <vt:lpstr>2. Основные показатели для определения объема расходов больницы</vt:lpstr>
      <vt:lpstr>3. Планирование основного оклада штатных работников больницы</vt:lpstr>
      <vt:lpstr>3. Планирование основного оклада штатных работников больницы</vt:lpstr>
      <vt:lpstr>4. Методика расчетов надбавок к ЗП работников больницы</vt:lpstr>
      <vt:lpstr>4. Методика расчетов надбавок к ЗП работников больницы</vt:lpstr>
      <vt:lpstr>4. Методика расчетов надбавок к ЗП работников больницы</vt:lpstr>
      <vt:lpstr>5. Методика расчетов дополнительной ЗП работникам больницы</vt:lpstr>
      <vt:lpstr>6. Планирование других расходов больницы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счастлива</dc:creator>
  <cp:lastModifiedBy>счастлива</cp:lastModifiedBy>
  <cp:revision>14</cp:revision>
  <dcterms:created xsi:type="dcterms:W3CDTF">2015-04-26T22:26:37Z</dcterms:created>
  <dcterms:modified xsi:type="dcterms:W3CDTF">2015-04-27T22:43:53Z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